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Century Goth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19" Type="http://schemas.openxmlformats.org/officeDocument/2006/relationships/font" Target="fonts/CenturyGothic-boldItalic.fntdata"/><Relationship Id="rId6" Type="http://schemas.openxmlformats.org/officeDocument/2006/relationships/slide" Target="slides/slide2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89c9607aa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89c9607aa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89c9607a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589c9607a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89c9607aa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89c9607aa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589c9607aa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89c9607aa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589c9607aa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589c9607aa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89c9607aa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589c9607aa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589c9607aa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Panorâmica com Legenda">
  <p:cSld name="Foto Panorâmica com Legenda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Legenda">
  <p:cSld name="Título e Legend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1" name="Google Shape;101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 com Legenda">
  <p:cSld name="Citação com Legenda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7" name="Google Shape;107;p14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rtão de Nome">
  <p:cSld name="Cartão de Nom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 de Imagem">
  <p:cSld name="3 Colunas de Imagem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1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1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1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1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31" name="Google Shape;31;p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">
  <p:cSld name="3 Coluna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4" name="Google Shape;44;p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46" name="Google Shape;46;p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48" name="Google Shape;48;p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3" name="Google Shape;63;p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9" name="Google Shape;69;p8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0" name="Google Shape;70;p8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1" name="Google Shape;71;p8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2" name="Google Shape;72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jp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9"/>
          <p:cNvCxnSpPr/>
          <p:nvPr/>
        </p:nvCxnSpPr>
        <p:spPr>
          <a:xfrm>
            <a:off x="4356687" y="1930986"/>
            <a:ext cx="0" cy="3200400"/>
          </a:xfrm>
          <a:prstGeom prst="straightConnector1">
            <a:avLst/>
          </a:prstGeom>
          <a:noFill/>
          <a:ln cap="sq" cmpd="sng" w="15875">
            <a:solidFill>
              <a:srgbClr val="36A7E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19"/>
          <p:cNvSpPr txBox="1"/>
          <p:nvPr>
            <p:ph type="ctrTitle"/>
          </p:nvPr>
        </p:nvSpPr>
        <p:spPr>
          <a:xfrm>
            <a:off x="4654295" y="1266958"/>
            <a:ext cx="6808362" cy="45284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MackMaps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8"/>
          <p:cNvPicPr preferRelativeResize="0"/>
          <p:nvPr/>
        </p:nvPicPr>
        <p:blipFill rotWithShape="1">
          <a:blip r:embed="rId4">
            <a:alphaModFix/>
          </a:blip>
          <a:srcRect b="0" l="3614" r="0" t="0"/>
          <a:stretch/>
        </p:blipFill>
        <p:spPr>
          <a:xfrm>
            <a:off x="0" y="2669685"/>
            <a:ext cx="4037013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 rotWithShape="1">
          <a:blip r:embed="rId5">
            <a:alphaModFix/>
          </a:blip>
          <a:srcRect b="0" l="35641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8"/>
          <p:cNvPicPr preferRelativeResize="0"/>
          <p:nvPr/>
        </p:nvPicPr>
        <p:blipFill rotWithShape="1">
          <a:blip r:embed="rId6">
            <a:alphaModFix/>
          </a:blip>
          <a:srcRect b="0" l="0" r="0"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8"/>
          <p:cNvPicPr preferRelativeResize="0"/>
          <p:nvPr/>
        </p:nvPicPr>
        <p:blipFill rotWithShape="1">
          <a:blip r:embed="rId7">
            <a:alphaModFix/>
          </a:blip>
          <a:srcRect b="23318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 txBox="1"/>
          <p:nvPr>
            <p:ph type="title"/>
          </p:nvPr>
        </p:nvSpPr>
        <p:spPr>
          <a:xfrm>
            <a:off x="648931" y="629266"/>
            <a:ext cx="41664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/>
              <a:t>Djikstra</a:t>
            </a:r>
            <a:endParaRPr/>
          </a:p>
        </p:txBody>
      </p:sp>
      <p:sp>
        <p:nvSpPr>
          <p:cNvPr id="280" name="Google Shape;280;p28"/>
          <p:cNvSpPr txBox="1"/>
          <p:nvPr>
            <p:ph idx="2" type="body"/>
          </p:nvPr>
        </p:nvSpPr>
        <p:spPr>
          <a:xfrm>
            <a:off x="648931" y="2438400"/>
            <a:ext cx="4166400" cy="3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Rota mais curta</a:t>
            </a:r>
            <a:endParaRPr/>
          </a:p>
          <a:p>
            <a:pPr indent="-285750" lvl="0" marL="28575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Mais eficiente</a:t>
            </a:r>
            <a:endParaRPr/>
          </a:p>
          <a:p>
            <a:pPr indent="-285750" lvl="0" marL="28575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Implementação por grafos</a:t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499402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6093992" y="0"/>
            <a:ext cx="6098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28"/>
          <p:cNvSpPr/>
          <p:nvPr/>
        </p:nvSpPr>
        <p:spPr>
          <a:xfrm rot="-5400000">
            <a:off x="2450580" y="2756639"/>
            <a:ext cx="6858000" cy="1344720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84" name="Google Shape;28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1475" y="5331175"/>
            <a:ext cx="1958300" cy="10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8725" y="782075"/>
            <a:ext cx="4443800" cy="4376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9"/>
          <p:cNvPicPr preferRelativeResize="0"/>
          <p:nvPr/>
        </p:nvPicPr>
        <p:blipFill rotWithShape="1">
          <a:blip r:embed="rId4">
            <a:alphaModFix/>
          </a:blip>
          <a:srcRect b="0" l="3614" r="0" t="0"/>
          <a:stretch/>
        </p:blipFill>
        <p:spPr>
          <a:xfrm>
            <a:off x="0" y="2669685"/>
            <a:ext cx="4037013" cy="418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 rotWithShape="1">
          <a:blip r:embed="rId5">
            <a:alphaModFix/>
          </a:blip>
          <a:srcRect b="0" l="35641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6">
            <a:alphaModFix/>
          </a:blip>
          <a:srcRect b="0" l="0" r="0"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 rotWithShape="1">
          <a:blip r:embed="rId7">
            <a:alphaModFix/>
          </a:blip>
          <a:srcRect b="23318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 txBox="1"/>
          <p:nvPr>
            <p:ph type="title"/>
          </p:nvPr>
        </p:nvSpPr>
        <p:spPr>
          <a:xfrm>
            <a:off x="648931" y="629266"/>
            <a:ext cx="41664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/>
              <a:t>Dados</a:t>
            </a:r>
            <a:endParaRPr sz="4200"/>
          </a:p>
        </p:txBody>
      </p:sp>
      <p:sp>
        <p:nvSpPr>
          <p:cNvPr id="298" name="Google Shape;298;p29"/>
          <p:cNvSpPr/>
          <p:nvPr/>
        </p:nvSpPr>
        <p:spPr>
          <a:xfrm>
            <a:off x="499402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9" name="Google Shape;299;p29"/>
          <p:cNvSpPr/>
          <p:nvPr/>
        </p:nvSpPr>
        <p:spPr>
          <a:xfrm>
            <a:off x="6093992" y="0"/>
            <a:ext cx="6098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29"/>
          <p:cNvSpPr/>
          <p:nvPr/>
        </p:nvSpPr>
        <p:spPr>
          <a:xfrm rot="-5400000">
            <a:off x="2450580" y="2756639"/>
            <a:ext cx="6858000" cy="1344720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1" name="Google Shape;301;p29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6175" y="1578275"/>
            <a:ext cx="5165528" cy="37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>
            <p:ph idx="2" type="body"/>
          </p:nvPr>
        </p:nvSpPr>
        <p:spPr>
          <a:xfrm>
            <a:off x="648931" y="2438400"/>
            <a:ext cx="4166400" cy="3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Resumo de pontos</a:t>
            </a:r>
            <a:endParaRPr/>
          </a:p>
          <a:p>
            <a:pPr indent="-285750" lvl="0" marL="28575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Foco na FCI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648931" y="629266"/>
            <a:ext cx="4166510" cy="1622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/>
              <a:t>Problema</a:t>
            </a:r>
            <a:endParaRPr/>
          </a:p>
        </p:txBody>
      </p:sp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648931" y="2438400"/>
            <a:ext cx="416650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Locomoção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Muitos locais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Poucos mapas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Diferentes nomes para os lugares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499402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0"/>
          <p:cNvSpPr/>
          <p:nvPr/>
        </p:nvSpPr>
        <p:spPr>
          <a:xfrm rot="-5400000">
            <a:off x="2450577" y="2756642"/>
            <a:ext cx="6858000" cy="1344715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descr="Uma imagem contendo texto&#10;&#10;Descrição gerada com alta confiança" id="168" name="Google Shape;168;p20"/>
          <p:cNvPicPr preferRelativeResize="0"/>
          <p:nvPr>
            <p:ph idx="1" type="body"/>
          </p:nvPr>
        </p:nvPicPr>
        <p:blipFill rotWithShape="1">
          <a:blip r:embed="rId8">
            <a:alphaModFix/>
          </a:blip>
          <a:srcRect b="0" l="194" r="6508" t="169"/>
          <a:stretch/>
        </p:blipFill>
        <p:spPr>
          <a:xfrm>
            <a:off x="6096000" y="874363"/>
            <a:ext cx="5084562" cy="510062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Produto</a:t>
            </a:r>
            <a:endParaRPr/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 MackMaps é um aplicativo de mobilidade que utiliza a localização para oferecer ao usuário o caminho mais curto para um destino dentro da universidade.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É um produto pensado, inicialmente, para a comunidade mackenzista, tendo como objetivo facilitar a locomoção dentro do Campus. </a:t>
            </a:r>
            <a:endParaRPr/>
          </a:p>
          <a:p>
            <a:pPr indent="-342900" lvl="0" marL="342900" rtl="0" algn="just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O usuário pode buscar os locais por um menu, que agrupa os locais por tipo de estabelecimento, faculdade, curso, entre outros. 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>
            <p:ph type="title"/>
          </p:nvPr>
        </p:nvSpPr>
        <p:spPr>
          <a:xfrm>
            <a:off x="648931" y="629266"/>
            <a:ext cx="4166510" cy="1622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/>
              <a:t>Inovações</a:t>
            </a:r>
            <a:endParaRPr/>
          </a:p>
        </p:txBody>
      </p:sp>
      <p:sp>
        <p:nvSpPr>
          <p:cNvPr id="188" name="Google Shape;188;p22"/>
          <p:cNvSpPr txBox="1"/>
          <p:nvPr>
            <p:ph idx="2" type="body"/>
          </p:nvPr>
        </p:nvSpPr>
        <p:spPr>
          <a:xfrm>
            <a:off x="648931" y="2438400"/>
            <a:ext cx="416650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Aplicativo offline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Pratico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Adaptável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Completo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463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499402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22"/>
          <p:cNvSpPr/>
          <p:nvPr/>
        </p:nvSpPr>
        <p:spPr>
          <a:xfrm rot="-5400000">
            <a:off x="2450577" y="2756642"/>
            <a:ext cx="6858000" cy="1344715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descr="Uma imagem contendo texto&#10;&#10;Descrição gerada com muito alta confiança" id="192" name="Google Shape;192;p22"/>
          <p:cNvPicPr preferRelativeResize="0"/>
          <p:nvPr>
            <p:ph idx="1" type="body"/>
          </p:nvPr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3992" y="704054"/>
            <a:ext cx="5449889" cy="544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 txBox="1"/>
          <p:nvPr>
            <p:ph type="title"/>
          </p:nvPr>
        </p:nvSpPr>
        <p:spPr>
          <a:xfrm>
            <a:off x="648931" y="629266"/>
            <a:ext cx="4166510" cy="1622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/>
              <a:t>Mercado</a:t>
            </a:r>
            <a:endParaRPr/>
          </a:p>
        </p:txBody>
      </p:sp>
      <p:sp>
        <p:nvSpPr>
          <p:cNvPr id="205" name="Google Shape;205;p23"/>
          <p:cNvSpPr txBox="1"/>
          <p:nvPr>
            <p:ph idx="2" type="body"/>
          </p:nvPr>
        </p:nvSpPr>
        <p:spPr>
          <a:xfrm>
            <a:off x="648931" y="2438400"/>
            <a:ext cx="416650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Alunos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Professores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Funcionários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Visitantes</a:t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499402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23"/>
          <p:cNvSpPr/>
          <p:nvPr/>
        </p:nvSpPr>
        <p:spPr>
          <a:xfrm rot="-5400000">
            <a:off x="2450577" y="2756642"/>
            <a:ext cx="6858000" cy="1344715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09" name="Google Shape;209;p23"/>
          <p:cNvPicPr preferRelativeResize="0"/>
          <p:nvPr>
            <p:ph idx="1" type="body"/>
          </p:nvPr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3992" y="1494288"/>
            <a:ext cx="5449889" cy="386942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Personas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Felipe</a:t>
            </a:r>
            <a:endParaRPr/>
          </a:p>
        </p:txBody>
      </p:sp>
      <p:sp>
        <p:nvSpPr>
          <p:cNvPr id="217" name="Google Shape;217;p24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/>
              <a:t>Calouro do curso de Publicidade e Propaganda, 19 anos. Mora em São Paulo, é muito próximo da sua mãe e amigos. Gosta de jogos eletrônicos, altamente sociável e extrovertido. Possui TDAH, o que dificulta a concentração em atividades cotidianas. Está em busca de um emprego que permita usar de toda sua criatividade. </a:t>
            </a:r>
            <a:endParaRPr/>
          </a:p>
        </p:txBody>
      </p:sp>
      <p:sp>
        <p:nvSpPr>
          <p:cNvPr id="218" name="Google Shape;218;p24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Márcia</a:t>
            </a:r>
            <a:endParaRPr/>
          </a:p>
        </p:txBody>
      </p:sp>
      <p:sp>
        <p:nvSpPr>
          <p:cNvPr id="219" name="Google Shape;219;p24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/>
              <a:t>Professora do curso de Ciências Biológicas, 40 anos. Carioca, recém chegada à São Paulo. Mora sozinha, independente Frequenta bibliotecas e sempre ampliar o seu conhecimento. Como possui uma rotina extremamente movimentada, busca qualquer meio de facilitar o seu dia a dia. Almeja ter pesquisar importantes sendo publicadas nos maiores veículos da sua área.</a:t>
            </a:r>
            <a:endParaRPr/>
          </a:p>
        </p:txBody>
      </p:sp>
      <p:sp>
        <p:nvSpPr>
          <p:cNvPr id="220" name="Google Shape;220;p24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/>
              <a:t>Peter</a:t>
            </a:r>
            <a:endParaRPr/>
          </a:p>
        </p:txBody>
      </p:sp>
      <p:sp>
        <p:nvSpPr>
          <p:cNvPr id="221" name="Google Shape;221;p24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/>
              <a:t>Doutor e Acadêmico na área de Engenharia de Materiais pelo MIT, 62. Natural dos Estados Unidos e possui uma forte conexão com sua esposa e 3 filhos. É convidado mundo afora para dar palestras sobre as suas mais recentes pesquisas no campo do grafeno. Não possui o domínio do português, dificultando a sua orientação no campus.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Desenvolvimento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632947" y="1981200"/>
            <a:ext cx="29469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Front-end</a:t>
            </a:r>
            <a:endParaRPr/>
          </a:p>
        </p:txBody>
      </p:sp>
      <p:sp>
        <p:nvSpPr>
          <p:cNvPr id="229" name="Google Shape;229;p25"/>
          <p:cNvSpPr txBox="1"/>
          <p:nvPr>
            <p:ph idx="2" type="body"/>
          </p:nvPr>
        </p:nvSpPr>
        <p:spPr>
          <a:xfrm>
            <a:off x="652463" y="2667000"/>
            <a:ext cx="2927400" cy="358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1600"/>
              <a:t>Responsivo</a:t>
            </a:r>
            <a:endParaRPr sz="1600"/>
          </a:p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1600"/>
              <a:t>Simples</a:t>
            </a:r>
            <a:endParaRPr sz="1600"/>
          </a:p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1600"/>
              <a:t>Multi-plataforma</a:t>
            </a:r>
            <a:endParaRPr sz="1600"/>
          </a:p>
        </p:txBody>
      </p:sp>
      <p:sp>
        <p:nvSpPr>
          <p:cNvPr id="230" name="Google Shape;230;p25"/>
          <p:cNvSpPr txBox="1"/>
          <p:nvPr>
            <p:ph idx="3" type="body"/>
          </p:nvPr>
        </p:nvSpPr>
        <p:spPr>
          <a:xfrm>
            <a:off x="3883659" y="1981200"/>
            <a:ext cx="29361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Back-end</a:t>
            </a:r>
            <a:endParaRPr/>
          </a:p>
        </p:txBody>
      </p:sp>
      <p:sp>
        <p:nvSpPr>
          <p:cNvPr id="231" name="Google Shape;231;p25"/>
          <p:cNvSpPr txBox="1"/>
          <p:nvPr>
            <p:ph idx="4" type="body"/>
          </p:nvPr>
        </p:nvSpPr>
        <p:spPr>
          <a:xfrm>
            <a:off x="3873106" y="2667000"/>
            <a:ext cx="2946900" cy="358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1600"/>
              <a:t>Eficiente</a:t>
            </a:r>
            <a:endParaRPr sz="1600"/>
          </a:p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1600"/>
              <a:t>Offline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 txBox="1"/>
          <p:nvPr>
            <p:ph idx="5" type="body"/>
          </p:nvPr>
        </p:nvSpPr>
        <p:spPr>
          <a:xfrm>
            <a:off x="7124700" y="1981200"/>
            <a:ext cx="29322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Dados</a:t>
            </a:r>
            <a:endParaRPr/>
          </a:p>
        </p:txBody>
      </p:sp>
      <p:sp>
        <p:nvSpPr>
          <p:cNvPr id="233" name="Google Shape;233;p25"/>
          <p:cNvSpPr txBox="1"/>
          <p:nvPr>
            <p:ph idx="6" type="body"/>
          </p:nvPr>
        </p:nvSpPr>
        <p:spPr>
          <a:xfrm>
            <a:off x="7124700" y="2667000"/>
            <a:ext cx="2932200" cy="358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1600"/>
              <a:t>Diversidade</a:t>
            </a:r>
            <a:endParaRPr sz="1600"/>
          </a:p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sz="1600"/>
              <a:t>Completo</a:t>
            </a:r>
            <a:endParaRPr sz="16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 b="0" l="0" r="0"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5">
            <a:alphaModFix/>
          </a:blip>
          <a:srcRect b="23318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 txBox="1"/>
          <p:nvPr>
            <p:ph type="title"/>
          </p:nvPr>
        </p:nvSpPr>
        <p:spPr>
          <a:xfrm>
            <a:off x="648931" y="629266"/>
            <a:ext cx="41664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/>
              <a:t>Kivy</a:t>
            </a:r>
            <a:endParaRPr/>
          </a:p>
        </p:txBody>
      </p:sp>
      <p:sp>
        <p:nvSpPr>
          <p:cNvPr id="244" name="Google Shape;244;p26"/>
          <p:cNvSpPr txBox="1"/>
          <p:nvPr>
            <p:ph idx="2" type="body"/>
          </p:nvPr>
        </p:nvSpPr>
        <p:spPr>
          <a:xfrm>
            <a:off x="648931" y="2438400"/>
            <a:ext cx="4166400" cy="3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Framework de Python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Prático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Adaptável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Completo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-US"/>
              <a:t>Problemas:</a:t>
            </a:r>
            <a:endParaRPr b="1"/>
          </a:p>
          <a:p>
            <a:pPr indent="-3175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-US" sz="1200"/>
              <a:t>Dificuldades para front-end</a:t>
            </a:r>
            <a:endParaRPr sz="1200"/>
          </a:p>
          <a:p>
            <a:pPr indent="-3175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-US" sz="1200"/>
              <a:t>Função de plotar pontos</a:t>
            </a:r>
            <a:endParaRPr sz="1200"/>
          </a:p>
          <a:p>
            <a:pPr indent="-3175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-US" sz="1200"/>
              <a:t>Alternativa: JavaScript</a:t>
            </a:r>
            <a:endParaRPr sz="1200"/>
          </a:p>
          <a:p>
            <a:pPr indent="-21463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499402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093992" y="0"/>
            <a:ext cx="6098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26"/>
          <p:cNvSpPr/>
          <p:nvPr/>
        </p:nvSpPr>
        <p:spPr>
          <a:xfrm rot="-5400000">
            <a:off x="2450580" y="2756639"/>
            <a:ext cx="6858000" cy="1344720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8" name="Google Shape;248;p26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506" y="1053925"/>
            <a:ext cx="4541080" cy="2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12600" y="3269111"/>
            <a:ext cx="3215800" cy="29546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6"/>
          <p:cNvCxnSpPr/>
          <p:nvPr/>
        </p:nvCxnSpPr>
        <p:spPr>
          <a:xfrm>
            <a:off x="648931" y="4174050"/>
            <a:ext cx="41664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7"/>
          <p:cNvPicPr preferRelativeResize="0"/>
          <p:nvPr/>
        </p:nvPicPr>
        <p:blipFill rotWithShape="1">
          <a:blip r:embed="rId4">
            <a:alphaModFix/>
          </a:blip>
          <a:srcRect b="0" l="0" r="0" t="28815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5">
            <a:alphaModFix/>
          </a:blip>
          <a:srcRect b="23318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 txBox="1"/>
          <p:nvPr>
            <p:ph type="title"/>
          </p:nvPr>
        </p:nvSpPr>
        <p:spPr>
          <a:xfrm>
            <a:off x="648931" y="629266"/>
            <a:ext cx="41664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sz="4200"/>
              <a:t>Tela</a:t>
            </a:r>
            <a:endParaRPr/>
          </a:p>
        </p:txBody>
      </p:sp>
      <p:sp>
        <p:nvSpPr>
          <p:cNvPr id="262" name="Google Shape;262;p27"/>
          <p:cNvSpPr txBox="1"/>
          <p:nvPr>
            <p:ph idx="2" type="body"/>
          </p:nvPr>
        </p:nvSpPr>
        <p:spPr>
          <a:xfrm>
            <a:off x="648931" y="2438400"/>
            <a:ext cx="4166400" cy="3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Framework de Python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Prático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Adaptável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Char char="►"/>
            </a:pPr>
            <a:r>
              <a:rPr lang="en-US"/>
              <a:t>Completo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b="1" lang="en-US"/>
              <a:t>Problemas:</a:t>
            </a:r>
            <a:endParaRPr b="1"/>
          </a:p>
          <a:p>
            <a:pPr indent="-3175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-US" sz="1200"/>
              <a:t>Dificuldades para front-end</a:t>
            </a:r>
            <a:endParaRPr sz="1200"/>
          </a:p>
          <a:p>
            <a:pPr indent="-3175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-US" sz="1200"/>
              <a:t>Função de plotar pontos</a:t>
            </a:r>
            <a:endParaRPr sz="1200"/>
          </a:p>
          <a:p>
            <a:pPr indent="-3175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►"/>
            </a:pPr>
            <a:r>
              <a:rPr lang="en-US" sz="1200"/>
              <a:t>Alternativa: JavaScript</a:t>
            </a:r>
            <a:endParaRPr sz="1200"/>
          </a:p>
          <a:p>
            <a:pPr indent="-214630" lvl="0" marL="285750" rtl="0" algn="l">
              <a:spcBef>
                <a:spcPts val="1000"/>
              </a:spcBef>
              <a:spcAft>
                <a:spcPts val="0"/>
              </a:spcAft>
              <a:buSzPts val="112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499402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6093992" y="0"/>
            <a:ext cx="6098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27"/>
          <p:cNvSpPr/>
          <p:nvPr/>
        </p:nvSpPr>
        <p:spPr>
          <a:xfrm rot="-5400000">
            <a:off x="2450580" y="2756639"/>
            <a:ext cx="6858000" cy="1344720"/>
          </a:xfrm>
          <a:custGeom>
            <a:rect b="b" l="l" r="r" t="t"/>
            <a:pathLst>
              <a:path extrusionOk="0" h="8000" w="10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6" name="Google Shape;266;p27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27"/>
          <p:cNvCxnSpPr/>
          <p:nvPr/>
        </p:nvCxnSpPr>
        <p:spPr>
          <a:xfrm>
            <a:off x="648931" y="4174050"/>
            <a:ext cx="41664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" name="Google Shape;2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9939" y="1181063"/>
            <a:ext cx="4502323" cy="449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Íon">
  <a:themeElements>
    <a:clrScheme name="Í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